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614" y="22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152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276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43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715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96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6317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55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897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3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371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28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704C9-E727-46AD-BC53-6251E100FBE8}" type="datetimeFigureOut">
              <a:rPr lang="es-ES" smtClean="0"/>
              <a:t>22/05/2017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46F7E-B449-4FCD-865C-FA879D266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592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mailto:serendipia@serendipiamediacio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365104" y="85324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032" name="Picture 8" descr="https://acumbamail.com/media/images_templates/307168_3bc0-11e7-913e-0050569a455d_Copia-de-02_Logo_Ajuntament-de-Barce_C0F0Gg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682" y="8354084"/>
            <a:ext cx="768350" cy="54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11 Grupo"/>
          <p:cNvGrpSpPr/>
          <p:nvPr/>
        </p:nvGrpSpPr>
        <p:grpSpPr>
          <a:xfrm>
            <a:off x="0" y="87083"/>
            <a:ext cx="6858000" cy="9056917"/>
            <a:chOff x="0" y="87083"/>
            <a:chExt cx="6858000" cy="8711961"/>
          </a:xfrm>
          <a:solidFill>
            <a:schemeClr val="accent6">
              <a:lumMod val="75000"/>
              <a:alpha val="4000"/>
            </a:schemeClr>
          </a:solidFill>
        </p:grpSpPr>
        <p:pic>
          <p:nvPicPr>
            <p:cNvPr id="13" name="Picture 6" descr="unsplash_5244808e6b835_1-1030x68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1128" y="1922525"/>
              <a:ext cx="1908448" cy="771722"/>
            </a:xfrm>
            <a:prstGeom prst="rect">
              <a:avLst/>
            </a:prstGeom>
            <a:grpFill/>
            <a:extLst/>
          </p:spPr>
        </p:pic>
        <p:grpSp>
          <p:nvGrpSpPr>
            <p:cNvPr id="10" name="9 Grupo"/>
            <p:cNvGrpSpPr/>
            <p:nvPr/>
          </p:nvGrpSpPr>
          <p:grpSpPr>
            <a:xfrm>
              <a:off x="0" y="87083"/>
              <a:ext cx="6858000" cy="8711961"/>
              <a:chOff x="1" y="87083"/>
              <a:chExt cx="6705875" cy="8380390"/>
            </a:xfrm>
            <a:grpFill/>
          </p:grpSpPr>
          <p:pic>
            <p:nvPicPr>
              <p:cNvPr id="1028" name="Picture 4" descr="https://acumbamail.com/media/images_templates/307168_3bc0-11e7-98dd-0050569a455d_logo.jp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87083"/>
                <a:ext cx="6705874" cy="1676605"/>
              </a:xfrm>
              <a:prstGeom prst="rect">
                <a:avLst/>
              </a:prstGeom>
              <a:grpFill/>
              <a:extLst/>
            </p:spPr>
          </p:pic>
          <p:sp>
            <p:nvSpPr>
              <p:cNvPr id="7" name="6 CuadroTexto"/>
              <p:cNvSpPr txBox="1"/>
              <p:nvPr/>
            </p:nvSpPr>
            <p:spPr>
              <a:xfrm>
                <a:off x="1" y="2694247"/>
                <a:ext cx="6705875" cy="577322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fontAlgn="base"/>
                <a:r>
                  <a:rPr lang="es-ES" sz="1200" b="1" dirty="0">
                    <a:solidFill>
                      <a:schemeClr val="accent6">
                        <a:lumMod val="75000"/>
                      </a:schemeClr>
                    </a:solidFill>
                  </a:rPr>
                  <a:t>Serendipia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 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ofereix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 un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procés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alternatiu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resolució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conflictes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 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centrat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en el/la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nen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/a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 en el que un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professional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 del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àmbit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 socio-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educatiu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i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formació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 i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experiència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en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mediació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familiar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assisteix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a pares i mares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alta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conflictivitat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,  per 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implementar el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seu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pla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. </a:t>
                </a:r>
              </a:p>
              <a:p>
                <a:pPr fontAlgn="base"/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/>
                </a:r>
                <a:b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La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finalitat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del coordinador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és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la  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de donar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suport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als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progenitors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dur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terme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el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pla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així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com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ajudar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-los 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resoldre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diferències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 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focalitzant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en les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necessitats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seus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fills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/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lles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/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D'aquesta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manera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neix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 </a:t>
                </a:r>
                <a:r>
                  <a:rPr lang="es-ES" sz="1200" b="1" dirty="0" err="1">
                    <a:solidFill>
                      <a:schemeClr val="accent6">
                        <a:lumMod val="75000"/>
                      </a:schemeClr>
                    </a:solidFill>
                  </a:rPr>
                  <a:t>Reparant</a:t>
                </a:r>
                <a:r>
                  <a:rPr lang="es-ES" sz="1200" b="1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accent6">
                        <a:lumMod val="75000"/>
                      </a:schemeClr>
                    </a:solidFill>
                  </a:rPr>
                  <a:t>Vincles</a:t>
                </a:r>
                <a:r>
                  <a:rPr lang="es-ES" sz="1200" b="1" dirty="0">
                    <a:solidFill>
                      <a:schemeClr val="accent6">
                        <a:lumMod val="75000"/>
                      </a:schemeClr>
                    </a:solidFill>
                  </a:rPr>
                  <a:t> 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confinançament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Ajuntament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Barcelona.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/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nostres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objectius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són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:</a:t>
                </a:r>
                <a:endParaRPr lang="es-ES" sz="120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fontAlgn="base"/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Protegir</a:t>
                </a:r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infants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efectes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dolorosos que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produeix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una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separació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conflictiva.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Disminuir 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conflicte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parental.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Incrementar la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cooperació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parental.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Orientar en temes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educatius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i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necessitats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fills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i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filles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Promoure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l’exercici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d’una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positiva.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Promoure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una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comunicació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més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harmoniosa.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Ajudar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a implementar 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pla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Ajudar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en la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pressa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b="1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decisions</a:t>
                </a:r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parentals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                 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Treballar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les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interferències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parentals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Restablir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vincles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paterno-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filials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si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s'han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perdut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Acompanyar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en 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procés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canvi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/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DESTINATARIS: 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Les persones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destinatàries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són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aquells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mares i pares de la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ciutat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Barcelona, que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configurin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qualsevol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tipus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d’estructura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familiar (monoparental,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hetero-homoparental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 adoptiva, reconstituida, etc.),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fills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/es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menors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d'edat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separats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alta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conflictivitat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cronificada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 i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dificultats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per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dur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terme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el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pla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.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S’oferirà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aquestes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famílies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un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procés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alternatiu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resolució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conflictes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que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prioritza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el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benestar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dels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fills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/es.</a:t>
                </a:r>
                <a:b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/>
                </a:r>
                <a:b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serveis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derivants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que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valorin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la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conveniència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que una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família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pugui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assistir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només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s'han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posar en contacte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l'equip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Serendipia.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D'aquesta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manera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us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podrem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informar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requísits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per formar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part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d'aquest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servei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confinançat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per 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Ajuntament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Barcelona</a:t>
                </a:r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endParaRPr lang="es-ES" sz="120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endParaRPr lang="es-ES" sz="1200" dirty="0"/>
              </a:p>
            </p:txBody>
          </p:sp>
          <p:sp>
            <p:nvSpPr>
              <p:cNvPr id="5" name="4 CuadroTexto"/>
              <p:cNvSpPr txBox="1"/>
              <p:nvPr/>
            </p:nvSpPr>
            <p:spPr>
              <a:xfrm>
                <a:off x="188639" y="1944578"/>
                <a:ext cx="4290871" cy="64633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b="1" dirty="0">
                    <a:solidFill>
                      <a:schemeClr val="accent6">
                        <a:lumMod val="75000"/>
                      </a:schemeClr>
                    </a:solidFill>
                  </a:rPr>
                  <a:t>REPARANT VINCLES</a:t>
                </a:r>
                <a:br>
                  <a:rPr lang="es-ES" b="1" dirty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s-ES" b="1" dirty="0" err="1">
                    <a:solidFill>
                      <a:schemeClr val="accent6">
                        <a:lumMod val="75000"/>
                      </a:schemeClr>
                    </a:solidFill>
                  </a:rPr>
                  <a:t>Servei</a:t>
                </a:r>
                <a:r>
                  <a:rPr lang="es-ES" b="1" dirty="0">
                    <a:solidFill>
                      <a:schemeClr val="accent6">
                        <a:lumMod val="75000"/>
                      </a:schemeClr>
                    </a:solidFill>
                  </a:rPr>
                  <a:t> de </a:t>
                </a:r>
                <a:r>
                  <a:rPr lang="es-ES" b="1" dirty="0" err="1">
                    <a:solidFill>
                      <a:schemeClr val="accent6">
                        <a:lumMod val="75000"/>
                      </a:schemeClr>
                    </a:solidFill>
                  </a:rPr>
                  <a:t>Coordinació</a:t>
                </a:r>
                <a:r>
                  <a:rPr lang="es-ES" b="1" dirty="0">
                    <a:solidFill>
                      <a:schemeClr val="accent6">
                        <a:lumMod val="75000"/>
                      </a:schemeClr>
                    </a:solidFill>
                  </a:rPr>
                  <a:t> de </a:t>
                </a:r>
                <a:r>
                  <a:rPr lang="es-ES" b="1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Parentalitat</a:t>
                </a:r>
                <a:r>
                  <a:rPr lang="es-ES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endParaRPr lang="es-E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527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229" y="8498101"/>
            <a:ext cx="768350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9 Grupo"/>
          <p:cNvGrpSpPr/>
          <p:nvPr/>
        </p:nvGrpSpPr>
        <p:grpSpPr>
          <a:xfrm>
            <a:off x="0" y="87083"/>
            <a:ext cx="6858000" cy="9056917"/>
            <a:chOff x="0" y="87083"/>
            <a:chExt cx="6858000" cy="8711961"/>
          </a:xfrm>
          <a:solidFill>
            <a:schemeClr val="accent6">
              <a:lumMod val="75000"/>
              <a:alpha val="4000"/>
            </a:schemeClr>
          </a:solidFill>
        </p:grpSpPr>
        <p:pic>
          <p:nvPicPr>
            <p:cNvPr id="11" name="Picture 6" descr="unsplash_5244808e6b835_1-1030x68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1128" y="1922525"/>
              <a:ext cx="1908448" cy="771722"/>
            </a:xfrm>
            <a:prstGeom prst="rect">
              <a:avLst/>
            </a:prstGeom>
            <a:grpFill/>
            <a:extLst/>
          </p:spPr>
        </p:pic>
        <p:grpSp>
          <p:nvGrpSpPr>
            <p:cNvPr id="12" name="11 Grupo"/>
            <p:cNvGrpSpPr/>
            <p:nvPr/>
          </p:nvGrpSpPr>
          <p:grpSpPr>
            <a:xfrm>
              <a:off x="0" y="87083"/>
              <a:ext cx="6858000" cy="8711961"/>
              <a:chOff x="1" y="87083"/>
              <a:chExt cx="6705875" cy="8380390"/>
            </a:xfrm>
            <a:grpFill/>
          </p:grpSpPr>
          <p:sp>
            <p:nvSpPr>
              <p:cNvPr id="14" name="13 CuadroTexto"/>
              <p:cNvSpPr txBox="1"/>
              <p:nvPr/>
            </p:nvSpPr>
            <p:spPr>
              <a:xfrm>
                <a:off x="1" y="2694247"/>
                <a:ext cx="6705875" cy="577322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fontAlgn="base"/>
                <a:r>
                  <a:rPr lang="es-ES" sz="1200" b="1" dirty="0">
                    <a:solidFill>
                      <a:schemeClr val="accent6">
                        <a:lumMod val="75000"/>
                      </a:schemeClr>
                    </a:solidFill>
                  </a:rPr>
                  <a:t>Serendipia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 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ofereix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 un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procés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alternatiu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resolució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conflictes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 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centrat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en el/la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nen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/a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 en el que un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professional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la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salut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mental i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experiència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en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mediació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assisteix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 pares i mares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alta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conflictivitat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endParaRPr lang="es-ES" sz="1200" dirty="0" smtClean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fontAlgn="base"/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a 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implementar el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seu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pla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. </a:t>
                </a:r>
              </a:p>
              <a:p>
                <a:pPr fontAlgn="base"/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/>
                </a:r>
                <a:b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La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finalitat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del coordinador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es la se donar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suport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als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progenitors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dur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terme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el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pla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així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com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ajudar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-los 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resoldre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diferències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 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focalitzant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en les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necessitats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seus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fills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/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lles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/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D'aquesta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manera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neix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 </a:t>
                </a:r>
                <a:r>
                  <a:rPr lang="es-ES" sz="1200" b="1" dirty="0" err="1">
                    <a:solidFill>
                      <a:schemeClr val="accent6">
                        <a:lumMod val="75000"/>
                      </a:schemeClr>
                    </a:solidFill>
                  </a:rPr>
                  <a:t>Reparant</a:t>
                </a:r>
                <a:r>
                  <a:rPr lang="es-ES" sz="1200" b="1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accent6">
                        <a:lumMod val="75000"/>
                      </a:schemeClr>
                    </a:solidFill>
                  </a:rPr>
                  <a:t>Vincles</a:t>
                </a:r>
                <a:r>
                  <a:rPr lang="es-ES" sz="1200" b="1" dirty="0">
                    <a:solidFill>
                      <a:schemeClr val="accent6">
                        <a:lumMod val="75000"/>
                      </a:schemeClr>
                    </a:solidFill>
                  </a:rPr>
                  <a:t> 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confinançament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Ajuntament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Barcelona.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/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nostres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objectius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són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:</a:t>
                </a:r>
                <a:endParaRPr lang="es-ES" sz="120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fontAlgn="base"/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Protegir</a:t>
                </a:r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infants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efectes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dolorosos que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produeix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una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separació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conflictiva.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Disminuir 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conflicte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parental.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Incrementar la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cooperació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parental.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Orientar en temes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educatius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i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necessitats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fills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i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filles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Promoure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l’exercici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d’una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positiva.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Promoure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una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comunicació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més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harmoniosa.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Ajudar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a implementar 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pla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Ajudar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en la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pressa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decisions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parentals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                 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Treballar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les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interferències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parentals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Restablir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vincles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paterno-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filials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si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s'han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perdut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-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Acompanyar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en 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procés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canvi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/>
                </a:r>
                <a:b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DESTINATARIS: 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Les persones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destinatàries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són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aquelles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mares i pares de la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ciutat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Barcelona, que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configurin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qualsevol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tipus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d’estructura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familiar (monoparental,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hetero-homoparental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 adoptiva,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reconstituïda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 etc.),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fills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/es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menors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d'edat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separats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alta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conflictivitat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cronificada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, i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dificultats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per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dur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terme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el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pla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parentalitat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.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S’oferirà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a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aquestes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famílies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un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procés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alternatiu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de </a:t>
                </a:r>
                <a:r>
                  <a:rPr lang="es-ES" sz="12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resolució</a:t>
                </a:r>
                <a:r>
                  <a:rPr lang="es-ES" sz="1200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de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conflictes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que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prioritza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el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benestar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dels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dirty="0" err="1">
                    <a:solidFill>
                      <a:schemeClr val="bg1">
                        <a:lumMod val="50000"/>
                      </a:schemeClr>
                    </a:solidFill>
                  </a:rPr>
                  <a:t>fills</a:t>
                </a: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>/es.</a:t>
                </a:r>
                <a:b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  <a:t/>
                </a:r>
                <a:br>
                  <a:rPr lang="es-ES" sz="1200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serveis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derivants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que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valorin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la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conveniència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que una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família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pugui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assistir</a:t>
                </a:r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, 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només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s'han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posar en contacte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amb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l'equip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</a:t>
                </a:r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Serendipia (</a:t>
                </a:r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  <a:hlinkClick r:id="rId4"/>
                  </a:rPr>
                  <a:t>serendipia@serendipiamediacio.com</a:t>
                </a:r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  o al 690225566).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D'aquesta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manera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us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podrem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informar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dels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requisits</a:t>
                </a:r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per formar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part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d'aquest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servei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confinançat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per el </a:t>
                </a:r>
                <a:r>
                  <a:rPr lang="es-ES" sz="1200" b="1" dirty="0" err="1">
                    <a:solidFill>
                      <a:schemeClr val="bg1">
                        <a:lumMod val="50000"/>
                      </a:schemeClr>
                    </a:solidFill>
                  </a:rPr>
                  <a:t>Ajuntament</a:t>
                </a:r>
                <a:r>
                  <a:rPr lang="es-ES" sz="1200" b="1" dirty="0">
                    <a:solidFill>
                      <a:schemeClr val="bg1">
                        <a:lumMod val="50000"/>
                      </a:schemeClr>
                    </a:solidFill>
                  </a:rPr>
                  <a:t> de Barcelona</a:t>
                </a:r>
                <a:r>
                  <a:rPr lang="es-ES" sz="1200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endParaRPr lang="es-ES" sz="120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endParaRPr lang="es-ES" sz="1200" dirty="0"/>
              </a:p>
            </p:txBody>
          </p:sp>
          <p:pic>
            <p:nvPicPr>
              <p:cNvPr id="13" name="Picture 4" descr="https://acumbamail.com/media/images_templates/307168_3bc0-11e7-98dd-0050569a455d_logo.jp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87083"/>
                <a:ext cx="6705874" cy="1676605"/>
              </a:xfrm>
              <a:prstGeom prst="rect">
                <a:avLst/>
              </a:prstGeom>
              <a:grpFill/>
              <a:extLst/>
            </p:spPr>
          </p:pic>
          <p:sp>
            <p:nvSpPr>
              <p:cNvPr id="15" name="14 CuadroTexto"/>
              <p:cNvSpPr txBox="1"/>
              <p:nvPr/>
            </p:nvSpPr>
            <p:spPr>
              <a:xfrm>
                <a:off x="188639" y="1944578"/>
                <a:ext cx="4290871" cy="64633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b="1" dirty="0">
                    <a:solidFill>
                      <a:schemeClr val="accent6">
                        <a:lumMod val="75000"/>
                      </a:schemeClr>
                    </a:solidFill>
                  </a:rPr>
                  <a:t>REPARANT VINCLES</a:t>
                </a:r>
                <a:br>
                  <a:rPr lang="es-ES" b="1" dirty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s-ES" b="1" dirty="0" err="1">
                    <a:solidFill>
                      <a:schemeClr val="accent6">
                        <a:lumMod val="75000"/>
                      </a:schemeClr>
                    </a:solidFill>
                  </a:rPr>
                  <a:t>Servei</a:t>
                </a:r>
                <a:r>
                  <a:rPr lang="es-ES" b="1" dirty="0">
                    <a:solidFill>
                      <a:schemeClr val="accent6">
                        <a:lumMod val="75000"/>
                      </a:schemeClr>
                    </a:solidFill>
                  </a:rPr>
                  <a:t> de </a:t>
                </a:r>
                <a:r>
                  <a:rPr lang="es-ES" b="1" dirty="0" err="1">
                    <a:solidFill>
                      <a:schemeClr val="accent6">
                        <a:lumMod val="75000"/>
                      </a:schemeClr>
                    </a:solidFill>
                  </a:rPr>
                  <a:t>Coordinació</a:t>
                </a:r>
                <a:r>
                  <a:rPr lang="es-ES" b="1" dirty="0">
                    <a:solidFill>
                      <a:schemeClr val="accent6">
                        <a:lumMod val="75000"/>
                      </a:schemeClr>
                    </a:solidFill>
                  </a:rPr>
                  <a:t> de </a:t>
                </a:r>
                <a:r>
                  <a:rPr lang="es-ES" b="1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Parentalitat</a:t>
                </a:r>
                <a:r>
                  <a:rPr lang="es-ES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endParaRPr lang="es-E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97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espais</dc:creator>
  <cp:lastModifiedBy>espais</cp:lastModifiedBy>
  <cp:revision>13</cp:revision>
  <dcterms:created xsi:type="dcterms:W3CDTF">2017-05-22T09:15:32Z</dcterms:created>
  <dcterms:modified xsi:type="dcterms:W3CDTF">2017-05-22T13:57:49Z</dcterms:modified>
</cp:coreProperties>
</file>